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19"/>
  </p:notesMasterIdLst>
  <p:sldIdLst>
    <p:sldId id="256" r:id="rId2"/>
    <p:sldId id="360" r:id="rId3"/>
    <p:sldId id="330" r:id="rId4"/>
    <p:sldId id="353" r:id="rId5"/>
    <p:sldId id="305" r:id="rId6"/>
    <p:sldId id="340" r:id="rId7"/>
    <p:sldId id="307" r:id="rId8"/>
    <p:sldId id="341" r:id="rId9"/>
    <p:sldId id="357" r:id="rId10"/>
    <p:sldId id="343" r:id="rId11"/>
    <p:sldId id="358" r:id="rId12"/>
    <p:sldId id="354" r:id="rId13"/>
    <p:sldId id="359" r:id="rId14"/>
    <p:sldId id="342" r:id="rId15"/>
    <p:sldId id="304" r:id="rId16"/>
    <p:sldId id="338" r:id="rId17"/>
    <p:sldId id="32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4AABD4-9CDF-336B-6245-EBF1A79E3CD4}" v="332" dt="2024-07-10T17:49:04.815"/>
    <p1510:client id="{9044D4C8-97A5-A1AC-2E06-9DB8C6552E0C}" v="75" dt="2024-07-10T17:25:07.251"/>
    <p1510:client id="{D0A488F4-F147-F667-414C-EF9F6CC83FD8}" v="1" dt="2024-07-10T20:03:31.496"/>
    <p1510:client id="{D9E9C643-0E14-2075-C459-925B66413CAF}" v="1203" dt="2024-07-10T16:50:29.9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77" autoAdjust="0"/>
    <p:restoredTop sz="96327"/>
  </p:normalViewPr>
  <p:slideViewPr>
    <p:cSldViewPr snapToGrid="0">
      <p:cViewPr varScale="1">
        <p:scale>
          <a:sx n="98" d="100"/>
          <a:sy n="98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73195-48B1-4947-B0FD-7A3E8177BD1B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66666-6436-4D1C-B0E8-84902AEFF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11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D66666-6436-4D1C-B0E8-84902AEFFF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21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45BE9-46E5-44B4-83B2-34C15E397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5B7D48-CCC5-435D-B51F-6BDBC639F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D3D89-6762-4F82-B37B-001124329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9EF05-7F8E-4BF8-A411-6D34F5168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FF867-9F3C-4969-9B9B-3F724C160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0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C7653-7067-4907-8C01-EE81A58D8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C27938-F461-434F-82E2-D4D3F8C04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B4A76-5ED9-400F-BC6A-FC0CCC50D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09EF3-D3B2-4660-BBB9-1D3127713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6FD17-DB07-49ED-BF1F-457444492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5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51C96E-D3EB-4E04-945A-5293292399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995DAF-B2FE-4246-B59E-5AAF01F01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E3DAA-FD3A-497C-BD19-0A7FC69FC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C0119F-1821-4B0A-B463-27180683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D171C-A78C-4A36-A671-DB4849401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37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4D3AA-CF90-47E5-9F86-095DBFB46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A4F28-0195-41D1-829D-B0ADD5022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A4639-4847-4A35-B427-76E027442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E2332-BB1D-4023-8913-0278AE5C1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A645F-1247-4AEB-A023-09AB51A6D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2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06046-61DE-4ADC-A06D-800DEBE9E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857FA-722D-469F-9BE9-7A17D6203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B5B39-B2E0-4EC1-86F6-B285F4064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BD16F-6662-484E-A972-061DBC23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E0149-FF49-4FA6-A22A-A119B3584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0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EF173-1389-4D68-87AD-8F3722208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BC6A2-4778-4E00-A6FE-3B396BEA22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8AD512-3D13-4994-B87D-A91B014D0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EE100-835E-44FA-8604-33B23BCE6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1880ED-3BAE-4837-9D47-FAEA225E5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DBE5B-9C2E-4638-9914-33DE39286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9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D13C9-37E0-4822-AB3F-A7051B2B7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193A94-A212-4727-90EF-7ACCAE202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09DA2-52E6-48B5-80D5-F1F3F1EF2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81A8DD-65A9-4A97-84EE-1D5626B433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31D308-3B3C-4468-8C95-26927BD892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3EEB9C-06FD-470A-A876-2AC12E50B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F0A606-A9D6-4DD9-9CDA-C2B4388E2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6F3A1D-3880-48F7-9E22-DDD83A38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8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134FB-EDE0-443B-8C66-5DF54D681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C99A4C-7CEB-48C1-984D-ADE23FE41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2B8655-D291-4EFC-A84A-E3F27D242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590CAD-3371-40BA-88A3-DC28EEC0C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0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D4AC5C-6087-40A0-8673-17B2BBE1C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6C8564-688C-49D8-950C-0A36BC094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18631-D35D-4DF7-9B41-39120C231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9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19149-F1E0-4A51-B3F9-2F76D254E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27C5F-598D-4261-8B45-F90B5CE99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AE5A97-A03C-4BEA-990C-FA6EA86DC5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64B793-2BC0-4E8B-9491-08A214857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0C9D9-2549-480A-AC7A-3D4364856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511DF2-D7C9-406A-9209-BF8861B7D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70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72E6F-870A-4140-8B34-F4426FE39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DF43DC-2B19-45FB-B802-7B91F14A8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1A252-AC8F-4D0A-89DC-42D45F4B5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71FE0-B835-46DB-BD53-DBF95C991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9B58BE-EBC1-49F6-8D85-2E9A1D996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69167-40C5-4333-A76C-1DF47E635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4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8452A7-1C68-4D71-9564-B97BC5B8D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73F79-CA54-478E-A6A9-D2CB62975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E9C13-A5E1-434C-B66D-20656AFACC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E8B1C-86EF-43CF-8304-249481088644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75A55-F34F-429D-8D3F-ADE6B624C1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BE8E5-D325-4965-874C-37BCE3118C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9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61">
            <a:extLst>
              <a:ext uri="{FF2B5EF4-FFF2-40B4-BE49-F238E27FC236}">
                <a16:creationId xmlns:a16="http://schemas.microsoft.com/office/drawing/2014/main" id="{6DBF50F6-DD88-4D9F-B7D3-79B9899809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63">
            <a:extLst>
              <a:ext uri="{FF2B5EF4-FFF2-40B4-BE49-F238E27FC236}">
                <a16:creationId xmlns:a16="http://schemas.microsoft.com/office/drawing/2014/main" id="{916BBDC2-6929-469E-B7C4-A03E77BF94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A16592-D7B0-4F1C-8DE5-8151595EF6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470" y="2687591"/>
            <a:ext cx="10640754" cy="120787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kern="1200" cap="all" spc="3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Case of the month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5A66D-6C87-46B2-998D-7E526B1DF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938" y="4068104"/>
            <a:ext cx="2810953" cy="276548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en-US" sz="1400" dirty="0">
                <a:ea typeface="+mn-lt"/>
                <a:cs typeface="+mn-lt"/>
              </a:rPr>
              <a:t>Husameddin El </a:t>
            </a:r>
            <a:r>
              <a:rPr lang="en-US" sz="1400" dirty="0" err="1">
                <a:ea typeface="+mn-lt"/>
                <a:cs typeface="+mn-lt"/>
              </a:rPr>
              <a:t>Khudari</a:t>
            </a:r>
            <a:r>
              <a:rPr lang="en-US" sz="1400" dirty="0">
                <a:ea typeface="+mn-lt"/>
                <a:cs typeface="+mn-lt"/>
              </a:rPr>
              <a:t> </a:t>
            </a:r>
          </a:p>
          <a:p>
            <a:pPr algn="just"/>
            <a:r>
              <a:rPr lang="en-US" sz="1400" dirty="0">
                <a:ea typeface="+mn-lt"/>
                <a:cs typeface="+mn-lt"/>
              </a:rPr>
              <a:t>Associate Professor </a:t>
            </a:r>
          </a:p>
          <a:p>
            <a:pPr algn="just"/>
            <a:r>
              <a:rPr lang="en-US" sz="1400" dirty="0">
                <a:ea typeface="+mn-lt"/>
                <a:cs typeface="+mn-lt"/>
              </a:rPr>
              <a:t>Director of Interventional Radiology Medical Student Education </a:t>
            </a:r>
          </a:p>
          <a:p>
            <a:pPr algn="just"/>
            <a:r>
              <a:rPr lang="en-US" sz="1400" dirty="0">
                <a:ea typeface="Calibri"/>
                <a:cs typeface="Calibri"/>
              </a:rPr>
              <a:t>Division of Interventional Radiology, Department of </a:t>
            </a:r>
            <a:r>
              <a:rPr lang="en-US" sz="1400" dirty="0" smtClean="0">
                <a:ea typeface="Calibri"/>
                <a:cs typeface="Calibri"/>
              </a:rPr>
              <a:t>Radiology </a:t>
            </a:r>
          </a:p>
          <a:p>
            <a:pPr algn="just"/>
            <a:r>
              <a:rPr lang="en-US" sz="1400" dirty="0" smtClean="0">
                <a:ea typeface="Calibri"/>
                <a:cs typeface="Calibri"/>
              </a:rPr>
              <a:t>University </a:t>
            </a:r>
            <a:r>
              <a:rPr lang="en-US" sz="1400" dirty="0">
                <a:ea typeface="Calibri"/>
                <a:cs typeface="Calibri"/>
              </a:rPr>
              <a:t>of Alabama at Birmingham </a:t>
            </a:r>
          </a:p>
        </p:txBody>
      </p:sp>
      <p:grpSp>
        <p:nvGrpSpPr>
          <p:cNvPr id="78" name="Group 65">
            <a:extLst>
              <a:ext uri="{FF2B5EF4-FFF2-40B4-BE49-F238E27FC236}">
                <a16:creationId xmlns:a16="http://schemas.microsoft.com/office/drawing/2014/main" id="{C344E6B5-C9F5-4338-9E33-003B123731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6402" y="170309"/>
            <a:ext cx="2514948" cy="2174333"/>
            <a:chOff x="-305" y="-4155"/>
            <a:chExt cx="2514948" cy="2174333"/>
          </a:xfrm>
        </p:grpSpPr>
        <p:sp>
          <p:nvSpPr>
            <p:cNvPr id="79" name="Freeform: Shape 66">
              <a:extLst>
                <a:ext uri="{FF2B5EF4-FFF2-40B4-BE49-F238E27FC236}">
                  <a16:creationId xmlns:a16="http://schemas.microsoft.com/office/drawing/2014/main" id="{C90B0F8D-9E81-4DE8-95D5-1A26E9390D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67">
              <a:extLst>
                <a:ext uri="{FF2B5EF4-FFF2-40B4-BE49-F238E27FC236}">
                  <a16:creationId xmlns:a16="http://schemas.microsoft.com/office/drawing/2014/main" id="{830BA43A-83E9-4C67-92A6-F247FB3700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92F3A0CC-EBFE-405D-B0C0-27DE361ED5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DF2E853E-B55A-4FFD-B90E-6FB4F31BD5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DBEE52CC-7C6B-4B01-9960-51B59B0DD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103" y="436082"/>
            <a:ext cx="7349794" cy="2388683"/>
          </a:xfrm>
          <a:prstGeom prst="rect">
            <a:avLst/>
          </a:prstGeom>
        </p:spPr>
      </p:pic>
      <p:grpSp>
        <p:nvGrpSpPr>
          <p:cNvPr id="72" name="Group 71">
            <a:extLst>
              <a:ext uri="{FF2B5EF4-FFF2-40B4-BE49-F238E27FC236}">
                <a16:creationId xmlns:a16="http://schemas.microsoft.com/office/drawing/2014/main" id="{FDFEDBF7-8E2C-46B8-9095-AE1D77E217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130554" y="4560733"/>
            <a:ext cx="3061445" cy="2297266"/>
            <a:chOff x="-305" y="-1"/>
            <a:chExt cx="3832880" cy="2876136"/>
          </a:xfrm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0202872-FBB0-4F11-BC49-9FB400B212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0DEB2F40-D411-4D44-9638-AE0342C7F8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07F7D91-A991-4196-AF73-327E04B562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78739A9-E67C-40E5-9468-0A68AEC54E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066915" y="4337162"/>
            <a:ext cx="3318723" cy="12526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en-US" sz="1400" dirty="0"/>
              <a:t>Musa Khan </a:t>
            </a:r>
            <a:r>
              <a:rPr lang="en-US" sz="1400" dirty="0" err="1"/>
              <a:t>Bungish</a:t>
            </a:r>
            <a:r>
              <a:rPr lang="en-US" sz="1400" dirty="0"/>
              <a:t>, MBBS</a:t>
            </a:r>
            <a:endParaRPr lang="en-US" sz="1400" dirty="0">
              <a:ea typeface="Calibri"/>
              <a:cs typeface="Calibri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en-US" sz="1400" dirty="0">
                <a:ea typeface="Calibri"/>
                <a:cs typeface="Calibri"/>
              </a:rPr>
              <a:t>CMH </a:t>
            </a:r>
            <a:r>
              <a:rPr lang="en-US" sz="1400" dirty="0" err="1">
                <a:ea typeface="Calibri"/>
                <a:cs typeface="Calibri"/>
              </a:rPr>
              <a:t>Kharian</a:t>
            </a:r>
            <a:r>
              <a:rPr lang="en-US" sz="1400" dirty="0">
                <a:ea typeface="Calibri"/>
                <a:cs typeface="Calibri"/>
              </a:rPr>
              <a:t> Medical College 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en-US" sz="1400" dirty="0">
                <a:ea typeface="Calibri"/>
                <a:cs typeface="Calibri"/>
              </a:rPr>
              <a:t>National University of Medical Sciences, 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en-US" sz="1400" dirty="0">
                <a:ea typeface="Calibri"/>
                <a:cs typeface="Calibri"/>
              </a:rPr>
              <a:t>Pakistan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6ADBFD-CC2B-795A-3D66-E806B58210D2}"/>
              </a:ext>
            </a:extLst>
          </p:cNvPr>
          <p:cNvSpPr txBox="1"/>
          <p:nvPr/>
        </p:nvSpPr>
        <p:spPr>
          <a:xfrm>
            <a:off x="3272329" y="4337162"/>
            <a:ext cx="2858686" cy="23503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en-US" sz="1400" dirty="0" err="1">
                <a:ea typeface="+mn-lt"/>
                <a:cs typeface="+mn-lt"/>
              </a:rPr>
              <a:t>Junjian</a:t>
            </a:r>
            <a:r>
              <a:rPr lang="en-US" sz="1400" dirty="0">
                <a:ea typeface="+mn-lt"/>
                <a:cs typeface="+mn-lt"/>
              </a:rPr>
              <a:t> Huang 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en-US" sz="1400" dirty="0">
                <a:ea typeface="+mn-lt"/>
                <a:cs typeface="+mn-lt"/>
              </a:rPr>
              <a:t>Assistant Professor 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en-US" sz="1400" dirty="0">
                <a:ea typeface="+mn-lt"/>
                <a:cs typeface="+mn-lt"/>
              </a:rPr>
              <a:t>Director of Interventional Radiology Clinical Research and Radiology Medical Student Research 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en-US" sz="1400" dirty="0">
                <a:ea typeface="+mn-lt"/>
                <a:cs typeface="+mn-lt"/>
              </a:rPr>
              <a:t>Division of Interventional Radiology, Department of Radiology </a:t>
            </a:r>
            <a:endParaRPr lang="en-US" sz="1400" dirty="0" smtClean="0">
              <a:ea typeface="+mn-lt"/>
              <a:cs typeface="+mn-lt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en-US" sz="1400" dirty="0" smtClean="0">
                <a:ea typeface="+mn-lt"/>
                <a:cs typeface="+mn-lt"/>
              </a:rPr>
              <a:t>University </a:t>
            </a:r>
            <a:r>
              <a:rPr lang="en-US" sz="1400" dirty="0">
                <a:ea typeface="+mn-lt"/>
                <a:cs typeface="+mn-lt"/>
              </a:rPr>
              <a:t>of Alabama at Birmingham </a:t>
            </a:r>
            <a:endParaRPr lang="en-US" sz="1400" dirty="0">
              <a:ea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2442" y="3613907"/>
            <a:ext cx="106410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Trans-oral Radiofrequency Ablation of C1 Lateral Mass Lesion</a:t>
            </a:r>
          </a:p>
          <a:p>
            <a:pPr algn="ctr"/>
            <a:endParaRPr lang="en-US" sz="2800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8CE5A66D-6C87-46B2-998D-7E526B1DF6AA}"/>
              </a:ext>
            </a:extLst>
          </p:cNvPr>
          <p:cNvSpPr txBox="1">
            <a:spLocks/>
          </p:cNvSpPr>
          <p:nvPr/>
        </p:nvSpPr>
        <p:spPr>
          <a:xfrm>
            <a:off x="6280453" y="3736066"/>
            <a:ext cx="3057373" cy="27654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400" dirty="0" smtClean="0">
                <a:ea typeface="+mn-lt"/>
                <a:cs typeface="+mn-lt"/>
              </a:rPr>
              <a:t>Jesse Jones </a:t>
            </a:r>
          </a:p>
          <a:p>
            <a:pPr algn="just"/>
            <a:r>
              <a:rPr lang="en-US" sz="1400" dirty="0" smtClean="0">
                <a:ea typeface="+mn-lt"/>
                <a:cs typeface="+mn-lt"/>
              </a:rPr>
              <a:t>Assistant Professor  </a:t>
            </a:r>
          </a:p>
          <a:p>
            <a:pPr algn="just"/>
            <a:r>
              <a:rPr lang="en-US" sz="1400" dirty="0" smtClean="0">
                <a:ea typeface="Calibri"/>
                <a:cs typeface="Calibri"/>
              </a:rPr>
              <a:t>Director of HHT center</a:t>
            </a:r>
          </a:p>
          <a:p>
            <a:pPr algn="just"/>
            <a:r>
              <a:rPr lang="en-US" sz="1400" dirty="0" smtClean="0">
                <a:ea typeface="Calibri"/>
                <a:cs typeface="Calibri"/>
              </a:rPr>
              <a:t>Neurosurgery </a:t>
            </a:r>
            <a:r>
              <a:rPr lang="en-US" sz="1400" dirty="0">
                <a:ea typeface="Calibri"/>
                <a:cs typeface="Calibri"/>
              </a:rPr>
              <a:t>D</a:t>
            </a:r>
            <a:r>
              <a:rPr lang="en-US" sz="1400" dirty="0" smtClean="0">
                <a:ea typeface="Calibri"/>
                <a:cs typeface="Calibri"/>
              </a:rPr>
              <a:t>epartment</a:t>
            </a:r>
            <a:endParaRPr lang="en-US" sz="1400" dirty="0" smtClean="0">
              <a:ea typeface="Calibri"/>
              <a:cs typeface="Calibri"/>
            </a:endParaRPr>
          </a:p>
          <a:p>
            <a:pPr algn="just"/>
            <a:r>
              <a:rPr lang="en-US" sz="1400" dirty="0" smtClean="0">
                <a:ea typeface="Calibri"/>
                <a:cs typeface="Calibri"/>
              </a:rPr>
              <a:t>University of Alabama at Birmingham </a:t>
            </a:r>
            <a:endParaRPr lang="en-US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5574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329D2AA3-17A4-4CED-9B9B-A0D8FDF6B67D}"/>
              </a:ext>
            </a:extLst>
          </p:cNvPr>
          <p:cNvSpPr txBox="1">
            <a:spLocks/>
          </p:cNvSpPr>
          <p:nvPr/>
        </p:nvSpPr>
        <p:spPr>
          <a:xfrm>
            <a:off x="1178919" y="-264224"/>
            <a:ext cx="983354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solidFill>
                  <a:schemeClr val="tx2"/>
                </a:solidFill>
              </a:rPr>
              <a:t>Procedural Images</a:t>
            </a:r>
          </a:p>
        </p:txBody>
      </p:sp>
      <p:sp>
        <p:nvSpPr>
          <p:cNvPr id="5" name="Right Arrow 4"/>
          <p:cNvSpPr/>
          <p:nvPr/>
        </p:nvSpPr>
        <p:spPr>
          <a:xfrm rot="-6240000">
            <a:off x="5639305" y="3697805"/>
            <a:ext cx="428018" cy="356256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close-up of a scan of a human body&#10;&#10;Description automatically generated">
            <a:extLst>
              <a:ext uri="{FF2B5EF4-FFF2-40B4-BE49-F238E27FC236}">
                <a16:creationId xmlns:a16="http://schemas.microsoft.com/office/drawing/2014/main" id="{B13A35AC-1B90-D9DE-BCE0-9A9356A3D983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011680" y="1097280"/>
            <a:ext cx="2834640" cy="3291840"/>
          </a:xfrm>
          <a:prstGeom prst="roundRect">
            <a:avLst/>
          </a:prstGeom>
        </p:spPr>
      </p:pic>
      <p:pic>
        <p:nvPicPr>
          <p:cNvPr id="9" name="Picture 8" descr="A close-up of a x-ray of a human body&#10;&#10;Description automatically generated">
            <a:extLst>
              <a:ext uri="{FF2B5EF4-FFF2-40B4-BE49-F238E27FC236}">
                <a16:creationId xmlns:a16="http://schemas.microsoft.com/office/drawing/2014/main" id="{5EA6A1FF-286E-7812-5668-469D07119A51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869205" y="1097280"/>
            <a:ext cx="2834640" cy="3291840"/>
          </a:xfrm>
          <a:prstGeom prst="round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C7F1FF2-10D6-EE60-3F8B-2AFD25F0AF7E}"/>
              </a:ext>
            </a:extLst>
          </p:cNvPr>
          <p:cNvSpPr txBox="1"/>
          <p:nvPr/>
        </p:nvSpPr>
        <p:spPr>
          <a:xfrm>
            <a:off x="2062060" y="4441621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ea typeface="Calibri"/>
                <a:cs typeface="Calibri"/>
              </a:rPr>
              <a:t>Figure 2.A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7DD6C8C-4E28-0189-9C02-09601A2E8161}"/>
              </a:ext>
            </a:extLst>
          </p:cNvPr>
          <p:cNvSpPr txBox="1"/>
          <p:nvPr/>
        </p:nvSpPr>
        <p:spPr>
          <a:xfrm>
            <a:off x="6914206" y="4441620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ea typeface="Calibri"/>
                <a:cs typeface="Calibri"/>
              </a:rPr>
              <a:t>Figure 2.B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7DA32C9-895E-147F-6CE1-74598910DDE5}"/>
              </a:ext>
            </a:extLst>
          </p:cNvPr>
          <p:cNvSpPr txBox="1"/>
          <p:nvPr/>
        </p:nvSpPr>
        <p:spPr>
          <a:xfrm>
            <a:off x="335998" y="4914577"/>
            <a:ext cx="11472581" cy="20867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cs typeface="Calibri"/>
              </a:rPr>
              <a:t>Figure 2: 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cs typeface="Calibri"/>
              </a:rPr>
              <a:t>Intraoperative CT axial images demonstrating </a:t>
            </a:r>
          </a:p>
          <a:p>
            <a:pPr marL="285750" indent="-457200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cs typeface="Calibri"/>
              </a:rPr>
              <a:t>A) initial scan with endotracheal tube and gauze pack placed between the left molars. </a:t>
            </a:r>
          </a:p>
          <a:p>
            <a:pPr marL="285750" indent="-457200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cs typeface="Calibri"/>
              </a:rPr>
              <a:t>B) Hollow plastic tube covering of 22 gauge needle (trimmed to be 2.5cm shorter than the working length of the osteotomy needle) placed beside the gauze pack. </a:t>
            </a:r>
          </a:p>
          <a:p>
            <a:pPr>
              <a:lnSpc>
                <a:spcPct val="90000"/>
              </a:lnSpc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0380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329D2AA3-17A4-4CED-9B9B-A0D8FDF6B67D}"/>
              </a:ext>
            </a:extLst>
          </p:cNvPr>
          <p:cNvSpPr txBox="1">
            <a:spLocks/>
          </p:cNvSpPr>
          <p:nvPr/>
        </p:nvSpPr>
        <p:spPr>
          <a:xfrm>
            <a:off x="1178919" y="-264224"/>
            <a:ext cx="983354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solidFill>
                  <a:schemeClr val="tx2"/>
                </a:solidFill>
              </a:rPr>
              <a:t>Procedural Images</a:t>
            </a:r>
          </a:p>
        </p:txBody>
      </p:sp>
      <p:sp>
        <p:nvSpPr>
          <p:cNvPr id="5" name="Right Arrow 4"/>
          <p:cNvSpPr/>
          <p:nvPr/>
        </p:nvSpPr>
        <p:spPr>
          <a:xfrm rot="-6240000">
            <a:off x="5639305" y="3697805"/>
            <a:ext cx="428018" cy="356256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close-up of a x-ray&#10;&#10;Description automatically generated">
            <a:extLst>
              <a:ext uri="{FF2B5EF4-FFF2-40B4-BE49-F238E27FC236}">
                <a16:creationId xmlns:a16="http://schemas.microsoft.com/office/drawing/2014/main" id="{A68A818A-28A2-ED4B-4AC8-EBFA6DBEE034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 l="-879" t="-113" r="7054" b="25"/>
          <a:stretch/>
        </p:blipFill>
        <p:spPr>
          <a:xfrm>
            <a:off x="2011680" y="1097280"/>
            <a:ext cx="2834640" cy="3291840"/>
          </a:xfrm>
          <a:prstGeom prst="roundRect">
            <a:avLst/>
          </a:prstGeom>
        </p:spPr>
      </p:pic>
      <p:pic>
        <p:nvPicPr>
          <p:cNvPr id="17" name="Picture 16" descr="A close-up of a ct scan&#10;&#10;Description automatically generated">
            <a:extLst>
              <a:ext uri="{FF2B5EF4-FFF2-40B4-BE49-F238E27FC236}">
                <a16:creationId xmlns:a16="http://schemas.microsoft.com/office/drawing/2014/main" id="{F0888202-F446-7A0F-3B5E-D6A3BF5B6181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867144" y="1061339"/>
            <a:ext cx="2834640" cy="3291840"/>
          </a:xfrm>
          <a:prstGeom prst="round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BA478571-6411-1400-AFC6-36FC807CE480}"/>
              </a:ext>
            </a:extLst>
          </p:cNvPr>
          <p:cNvSpPr txBox="1"/>
          <p:nvPr/>
        </p:nvSpPr>
        <p:spPr>
          <a:xfrm>
            <a:off x="2057400" y="4485174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ea typeface="Calibri"/>
                <a:cs typeface="Calibri"/>
              </a:rPr>
              <a:t>Figure 2.C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F62DDE6-B90B-54AE-A8E4-F10EB4D9C0D1}"/>
              </a:ext>
            </a:extLst>
          </p:cNvPr>
          <p:cNvSpPr txBox="1"/>
          <p:nvPr/>
        </p:nvSpPr>
        <p:spPr>
          <a:xfrm>
            <a:off x="7124547" y="4437687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ea typeface="Calibri"/>
                <a:cs typeface="Calibri"/>
              </a:rPr>
              <a:t>Figure 2.D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514922-061F-A470-A032-E283311B5483}"/>
              </a:ext>
            </a:extLst>
          </p:cNvPr>
          <p:cNvSpPr txBox="1"/>
          <p:nvPr/>
        </p:nvSpPr>
        <p:spPr>
          <a:xfrm>
            <a:off x="335998" y="4914577"/>
            <a:ext cx="11472581" cy="20867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cs typeface="Calibri"/>
              </a:rPr>
              <a:t>Figure 2 Continued: 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z="2400" dirty="0">
                <a:cs typeface="Calibri"/>
              </a:rPr>
              <a:t>Intraoperative CT axial images demonstrating </a:t>
            </a:r>
            <a:endParaRPr lang="en-US" dirty="0"/>
          </a:p>
          <a:p>
            <a:pPr marL="285750" indent="-457200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cs typeface="Calibri"/>
              </a:rPr>
              <a:t>C ) 22gauge </a:t>
            </a:r>
            <a:r>
              <a:rPr lang="en-US" sz="2400" dirty="0" smtClean="0">
                <a:cs typeface="Calibri"/>
              </a:rPr>
              <a:t>Chiba </a:t>
            </a:r>
            <a:r>
              <a:rPr lang="en-US" sz="2400" dirty="0">
                <a:cs typeface="Calibri"/>
              </a:rPr>
              <a:t>needle placed through the plastic tube to estimate trajectory. </a:t>
            </a:r>
            <a:endParaRPr lang="en-US" dirty="0"/>
          </a:p>
          <a:p>
            <a:pPr marL="285750" indent="-457200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cs typeface="Calibri"/>
              </a:rPr>
              <a:t>D) </a:t>
            </a:r>
            <a:r>
              <a:rPr lang="en-US" sz="2400" dirty="0" smtClean="0">
                <a:cs typeface="Calibri"/>
              </a:rPr>
              <a:t>11gauge </a:t>
            </a:r>
            <a:r>
              <a:rPr lang="en-US" sz="2400" dirty="0">
                <a:cs typeface="Calibri"/>
              </a:rPr>
              <a:t>osseous introducer needle (Stryker) placed onto the anterior cortex of C1. </a:t>
            </a:r>
            <a:endParaRPr lang="en-US" dirty="0"/>
          </a:p>
          <a:p>
            <a:pPr marL="285750" indent="-457200">
              <a:lnSpc>
                <a:spcPct val="90000"/>
              </a:lnSpc>
              <a:buFont typeface="Arial"/>
              <a:buChar char="•"/>
            </a:pPr>
            <a:endParaRPr lang="en-US" sz="2400" dirty="0">
              <a:cs typeface="Calibri"/>
            </a:endParaRPr>
          </a:p>
          <a:p>
            <a:pPr>
              <a:lnSpc>
                <a:spcPct val="90000"/>
              </a:lnSpc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0575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329D2AA3-17A4-4CED-9B9B-A0D8FDF6B67D}"/>
              </a:ext>
            </a:extLst>
          </p:cNvPr>
          <p:cNvSpPr txBox="1">
            <a:spLocks/>
          </p:cNvSpPr>
          <p:nvPr/>
        </p:nvSpPr>
        <p:spPr>
          <a:xfrm>
            <a:off x="1178919" y="-264224"/>
            <a:ext cx="983354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solidFill>
                  <a:schemeClr val="tx2"/>
                </a:solidFill>
              </a:rPr>
              <a:t>Procedural Images</a:t>
            </a:r>
          </a:p>
        </p:txBody>
      </p:sp>
      <p:sp>
        <p:nvSpPr>
          <p:cNvPr id="5" name="Right Arrow 4"/>
          <p:cNvSpPr/>
          <p:nvPr/>
        </p:nvSpPr>
        <p:spPr>
          <a:xfrm rot="-6240000">
            <a:off x="5639305" y="3697805"/>
            <a:ext cx="428018" cy="356256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C7F1FF2-10D6-EE60-3F8B-2AFD25F0AF7E}"/>
              </a:ext>
            </a:extLst>
          </p:cNvPr>
          <p:cNvSpPr txBox="1"/>
          <p:nvPr/>
        </p:nvSpPr>
        <p:spPr>
          <a:xfrm>
            <a:off x="1345185" y="4370775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ea typeface="Calibri"/>
                <a:cs typeface="Calibri"/>
              </a:rPr>
              <a:t>Figure 2.E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7DD6C8C-4E28-0189-9C02-09601A2E8161}"/>
              </a:ext>
            </a:extLst>
          </p:cNvPr>
          <p:cNvSpPr txBox="1"/>
          <p:nvPr/>
        </p:nvSpPr>
        <p:spPr>
          <a:xfrm>
            <a:off x="4921384" y="4355522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ea typeface="Calibri"/>
                <a:cs typeface="Calibri"/>
              </a:rPr>
              <a:t>Figure 2.F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A478571-6411-1400-AFC6-36FC807CE480}"/>
              </a:ext>
            </a:extLst>
          </p:cNvPr>
          <p:cNvSpPr txBox="1"/>
          <p:nvPr/>
        </p:nvSpPr>
        <p:spPr>
          <a:xfrm>
            <a:off x="8426140" y="4389120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ea typeface="Calibri"/>
                <a:cs typeface="Calibri"/>
              </a:rPr>
              <a:t>Figure 2.G</a:t>
            </a:r>
          </a:p>
        </p:txBody>
      </p:sp>
      <p:pic>
        <p:nvPicPr>
          <p:cNvPr id="3" name="Picture 2" descr="A close-up of a x-ray&#10;&#10;Description automatically generated">
            <a:extLst>
              <a:ext uri="{FF2B5EF4-FFF2-40B4-BE49-F238E27FC236}">
                <a16:creationId xmlns:a16="http://schemas.microsoft.com/office/drawing/2014/main" id="{D9BAE195-7091-134F-908A-F021D8036964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 l="15417" r="7904"/>
          <a:stretch/>
        </p:blipFill>
        <p:spPr>
          <a:xfrm>
            <a:off x="1337586" y="1097280"/>
            <a:ext cx="2834640" cy="3291840"/>
          </a:xfrm>
          <a:prstGeom prst="roundRect">
            <a:avLst/>
          </a:prstGeom>
        </p:spPr>
      </p:pic>
      <p:pic>
        <p:nvPicPr>
          <p:cNvPr id="4" name="Picture 3" descr="A close-up of a x-ray&#10;&#10;Description automatically generated">
            <a:extLst>
              <a:ext uri="{FF2B5EF4-FFF2-40B4-BE49-F238E27FC236}">
                <a16:creationId xmlns:a16="http://schemas.microsoft.com/office/drawing/2014/main" id="{9508F8DB-0DD2-E5D1-39F6-ADAFE0D30826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t="247" b="-1348"/>
          <a:stretch/>
        </p:blipFill>
        <p:spPr>
          <a:xfrm>
            <a:off x="4842342" y="1097280"/>
            <a:ext cx="2834640" cy="3291840"/>
          </a:xfrm>
          <a:prstGeom prst="roundRect">
            <a:avLst/>
          </a:prstGeom>
        </p:spPr>
      </p:pic>
      <p:pic>
        <p:nvPicPr>
          <p:cNvPr id="6" name="Picture 5" descr="A close-up of a scan&#10;&#10;Description automatically generated">
            <a:extLst>
              <a:ext uri="{FF2B5EF4-FFF2-40B4-BE49-F238E27FC236}">
                <a16:creationId xmlns:a16="http://schemas.microsoft.com/office/drawing/2014/main" id="{7C3C4510-4578-5AA9-199C-6E995A86A215}"/>
              </a:ext>
            </a:extLst>
          </p:cNvPr>
          <p:cNvPicPr>
            <a:picLocks/>
          </p:cNvPicPr>
          <p:nvPr/>
        </p:nvPicPr>
        <p:blipFill rotWithShape="1">
          <a:blip r:embed="rId4"/>
          <a:srcRect l="296" t="8535" r="-2242" b="9570"/>
          <a:stretch/>
        </p:blipFill>
        <p:spPr>
          <a:xfrm>
            <a:off x="8314314" y="1113951"/>
            <a:ext cx="2834640" cy="3295525"/>
          </a:xfrm>
          <a:prstGeom prst="roundRect">
            <a:avLst/>
          </a:prstGeom>
        </p:spPr>
      </p:pic>
      <p:sp>
        <p:nvSpPr>
          <p:cNvPr id="30" name="TextBox 3">
            <a:extLst>
              <a:ext uri="{FF2B5EF4-FFF2-40B4-BE49-F238E27FC236}">
                <a16:creationId xmlns:a16="http://schemas.microsoft.com/office/drawing/2014/main" id="{A6514922-061F-A470-A032-E283311B5483}"/>
              </a:ext>
            </a:extLst>
          </p:cNvPr>
          <p:cNvSpPr txBox="1"/>
          <p:nvPr/>
        </p:nvSpPr>
        <p:spPr>
          <a:xfrm>
            <a:off x="335998" y="4735283"/>
            <a:ext cx="11472581" cy="213904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US" sz="2400" dirty="0">
                <a:cs typeface="Calibri"/>
              </a:rPr>
              <a:t>Figure 2 Continued: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400" dirty="0">
                <a:cs typeface="Calibri"/>
              </a:rPr>
              <a:t>E) Osseous introducer needle advanced into the </a:t>
            </a:r>
            <a:r>
              <a:rPr lang="en-US" sz="2400" dirty="0" smtClean="0">
                <a:cs typeface="Calibri"/>
              </a:rPr>
              <a:t>bone.</a:t>
            </a:r>
            <a:r>
              <a:rPr lang="en-US" sz="2400" dirty="0">
                <a:cs typeface="Calibri"/>
              </a:rPr>
              <a:t> 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400" dirty="0">
                <a:cs typeface="Calibri"/>
              </a:rPr>
              <a:t>F) 2.5cm 13gauge core was acquired through the introducer needle. 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400" dirty="0">
                <a:cs typeface="Calibri"/>
              </a:rPr>
              <a:t>G) Optablate sizing drill placed to measure ablation probe size. </a:t>
            </a:r>
          </a:p>
          <a:p>
            <a:pPr>
              <a:lnSpc>
                <a:spcPct val="90000"/>
              </a:lnSpc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6705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329D2AA3-17A4-4CED-9B9B-A0D8FDF6B67D}"/>
              </a:ext>
            </a:extLst>
          </p:cNvPr>
          <p:cNvSpPr txBox="1">
            <a:spLocks/>
          </p:cNvSpPr>
          <p:nvPr/>
        </p:nvSpPr>
        <p:spPr>
          <a:xfrm>
            <a:off x="1178919" y="-264224"/>
            <a:ext cx="983354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solidFill>
                  <a:schemeClr val="tx2"/>
                </a:solidFill>
              </a:rPr>
              <a:t>Procedural Images</a:t>
            </a:r>
          </a:p>
        </p:txBody>
      </p:sp>
      <p:sp>
        <p:nvSpPr>
          <p:cNvPr id="5" name="Right Arrow 4"/>
          <p:cNvSpPr/>
          <p:nvPr/>
        </p:nvSpPr>
        <p:spPr>
          <a:xfrm rot="-6240000">
            <a:off x="5639305" y="3697805"/>
            <a:ext cx="428018" cy="356256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F62DDE6-B90B-54AE-A8E4-F10EB4D9C0D1}"/>
              </a:ext>
            </a:extLst>
          </p:cNvPr>
          <p:cNvSpPr txBox="1"/>
          <p:nvPr/>
        </p:nvSpPr>
        <p:spPr>
          <a:xfrm>
            <a:off x="1972895" y="4414336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ea typeface="Calibri"/>
                <a:cs typeface="Calibri"/>
              </a:rPr>
              <a:t>Figure 2.H</a:t>
            </a:r>
          </a:p>
        </p:txBody>
      </p:sp>
      <p:pic>
        <p:nvPicPr>
          <p:cNvPr id="24" name="Picture 23" descr="A x-ray of a human body&#10;&#10;Description automatically generated">
            <a:extLst>
              <a:ext uri="{FF2B5EF4-FFF2-40B4-BE49-F238E27FC236}">
                <a16:creationId xmlns:a16="http://schemas.microsoft.com/office/drawing/2014/main" id="{EE8EF488-32C9-0342-745A-1F475A8FF646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 l="21707" t="25901" r="15434" b="6970"/>
          <a:stretch/>
        </p:blipFill>
        <p:spPr>
          <a:xfrm>
            <a:off x="6867144" y="1097280"/>
            <a:ext cx="2834640" cy="3291840"/>
          </a:xfrm>
          <a:prstGeom prst="round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86E27AF9-F4ED-559C-1B99-7E50B09543D5}"/>
              </a:ext>
            </a:extLst>
          </p:cNvPr>
          <p:cNvSpPr txBox="1"/>
          <p:nvPr/>
        </p:nvSpPr>
        <p:spPr>
          <a:xfrm>
            <a:off x="6867144" y="4416993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ea typeface="Calibri"/>
                <a:cs typeface="Calibri"/>
              </a:rPr>
              <a:t>Figure 2.I</a:t>
            </a:r>
          </a:p>
        </p:txBody>
      </p:sp>
      <p:pic>
        <p:nvPicPr>
          <p:cNvPr id="2" name="Picture 1" descr="A close-up of a mri scan&#10;&#10;Description automatically generated">
            <a:extLst>
              <a:ext uri="{FF2B5EF4-FFF2-40B4-BE49-F238E27FC236}">
                <a16:creationId xmlns:a16="http://schemas.microsoft.com/office/drawing/2014/main" id="{DFCF398E-78BD-C43E-879E-C72E98B84E60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l="35058" t="22364" r="27192" b="41438"/>
          <a:stretch/>
        </p:blipFill>
        <p:spPr>
          <a:xfrm>
            <a:off x="2011680" y="1097280"/>
            <a:ext cx="2834640" cy="3291840"/>
          </a:xfrm>
          <a:prstGeom prst="roundRect">
            <a:avLst/>
          </a:prstGeom>
        </p:spPr>
      </p:pic>
      <p:sp>
        <p:nvSpPr>
          <p:cNvPr id="11" name="TextBox 3">
            <a:extLst>
              <a:ext uri="{FF2B5EF4-FFF2-40B4-BE49-F238E27FC236}">
                <a16:creationId xmlns:a16="http://schemas.microsoft.com/office/drawing/2014/main" id="{42A6549E-B2B5-8395-91EE-6D6640A590D3}"/>
              </a:ext>
            </a:extLst>
          </p:cNvPr>
          <p:cNvSpPr txBox="1"/>
          <p:nvPr/>
        </p:nvSpPr>
        <p:spPr>
          <a:xfrm>
            <a:off x="335998" y="4735283"/>
            <a:ext cx="11472581" cy="2471446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US" sz="2400" dirty="0">
                <a:cs typeface="Calibri"/>
              </a:rPr>
              <a:t>Figure 2 Continued: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400">
                <a:cs typeface="Calibri"/>
              </a:rPr>
              <a:t>H) 15mm optablate RFA probe placed into the lesion, ablation performed for 4 minutes to achieve ablation zone of 12 mm width. </a:t>
            </a:r>
            <a:endParaRPr lang="en-US" sz="2400" dirty="0">
              <a:cs typeface="Calibri"/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sz="2400">
                <a:cs typeface="Calibri"/>
              </a:rPr>
              <a:t>I) Attempted augmentation with cement extravasation into the soft palate.</a:t>
            </a:r>
            <a:endParaRPr lang="en-US" sz="2400" dirty="0">
              <a:cs typeface="Calibri"/>
            </a:endParaRP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endParaRPr lang="en-US" sz="2400" dirty="0">
              <a:cs typeface="Calibri"/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3602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329D2AA3-17A4-4CED-9B9B-A0D8FDF6B67D}"/>
              </a:ext>
            </a:extLst>
          </p:cNvPr>
          <p:cNvSpPr txBox="1">
            <a:spLocks/>
          </p:cNvSpPr>
          <p:nvPr/>
        </p:nvSpPr>
        <p:spPr>
          <a:xfrm>
            <a:off x="1178919" y="-264224"/>
            <a:ext cx="983354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solidFill>
                  <a:schemeClr val="tx2"/>
                </a:solidFill>
              </a:rPr>
              <a:t>Post procedure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FD322AA-F85F-A840-BA7C-BDCD5EA57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317" y="1137048"/>
            <a:ext cx="11610753" cy="53219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Patient was discharged same day, neurologically intact.</a:t>
            </a:r>
          </a:p>
          <a:p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Post-procedurally, his neck pain has completely </a:t>
            </a:r>
            <a:r>
              <a:rPr lang="en-US" sz="3000" dirty="0" smtClean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resolved.</a:t>
            </a:r>
          </a:p>
          <a:p>
            <a:r>
              <a:rPr lang="en-US" sz="3000" dirty="0" smtClean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The patient will follow up with ENT for throat irritation.</a:t>
            </a:r>
            <a:endParaRPr lang="en-US" sz="3000" dirty="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Patient was scheduled for a CT neck with </a:t>
            </a:r>
            <a:r>
              <a:rPr lang="en-US" sz="3000" dirty="0" smtClean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contrast in</a:t>
            </a:r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 </a:t>
            </a:r>
            <a:r>
              <a:rPr lang="en-US" sz="3000" dirty="0" smtClean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2 weeks</a:t>
            </a:r>
            <a:endParaRPr lang="en-US" sz="3000" dirty="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Biopsy showed no evidence of malignancy</a:t>
            </a:r>
          </a:p>
          <a:p>
            <a:endParaRPr lang="en-US" sz="3000" dirty="0">
              <a:solidFill>
                <a:srgbClr val="000000"/>
              </a:solidFill>
              <a:latin typeface="Calibri"/>
              <a:ea typeface="Calibri"/>
              <a:cs typeface="Segoe UI"/>
            </a:endParaRPr>
          </a:p>
          <a:p>
            <a:pPr algn="just"/>
            <a:endParaRPr lang="en-US" sz="3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192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3B9F4-FCD0-4E7A-B333-A2F9E2A1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815" y="-252837"/>
            <a:ext cx="11468100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6600" dirty="0">
                <a:solidFill>
                  <a:schemeClr val="tx2"/>
                </a:solidFill>
              </a:rPr>
              <a:t>Educational Info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7F89D-535B-47B3-96F8-3B2EDA8AD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795" y="1224144"/>
            <a:ext cx="11702103" cy="504574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The 3 percutaneous approaches that exist for C1, are </a:t>
            </a:r>
            <a:r>
              <a:rPr lang="en-US" sz="3000" dirty="0" err="1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paramaxillary</a:t>
            </a:r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, posterolateral and transoral</a:t>
            </a:r>
          </a:p>
          <a:p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Radiofrequency Ablation is the preferred modality for intraosseous spinal ablation</a:t>
            </a:r>
          </a:p>
          <a:p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Acceptable therapies include conservative, percutaneous and surgical </a:t>
            </a:r>
            <a:r>
              <a:rPr lang="en-US" sz="3000" dirty="0" smtClean="0">
                <a:solidFill>
                  <a:srgbClr val="000000"/>
                </a:solidFill>
                <a:ea typeface="Calibri"/>
                <a:cs typeface="Arial"/>
              </a:rPr>
              <a:t>treatment.</a:t>
            </a:r>
          </a:p>
          <a:p>
            <a:r>
              <a:rPr lang="en-US" sz="3000" dirty="0" smtClean="0">
                <a:solidFill>
                  <a:srgbClr val="000000"/>
                </a:solidFill>
                <a:ea typeface="Calibri"/>
                <a:cs typeface="Arial"/>
              </a:rPr>
              <a:t>The bone biopsy should include normal bone to evaluate the transition zone.</a:t>
            </a:r>
            <a:endParaRPr lang="en-US" sz="3000" dirty="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r>
              <a:rPr lang="en-US" sz="3000" dirty="0" smtClean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Patient's </a:t>
            </a:r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individual anatomy dictates specific approach </a:t>
            </a:r>
          </a:p>
          <a:p>
            <a:endParaRPr lang="en-US" sz="3000" dirty="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endParaRPr lang="en-US" sz="3000" dirty="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endParaRPr lang="en-US" sz="3000" dirty="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66928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3B9F4-FCD0-4E7A-B333-A2F9E2A1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815" y="-252837"/>
            <a:ext cx="11468100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6600" dirty="0">
                <a:solidFill>
                  <a:schemeClr val="tx2"/>
                </a:solidFill>
              </a:rPr>
              <a:t>Educational Info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7F89D-535B-47B3-96F8-3B2EDA8AD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795" y="1224144"/>
            <a:ext cx="11702103" cy="504574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en-US" sz="3000" dirty="0"/>
              <a:t>Careful discussion with the patient about the expectation and the lengthy recovery is very crucial.</a:t>
            </a:r>
            <a:endParaRPr lang="en-US" sz="3000" dirty="0">
              <a:ea typeface="Calibri"/>
              <a:cs typeface="Calibri"/>
            </a:endParaRPr>
          </a:p>
          <a:p>
            <a:pPr algn="just"/>
            <a:r>
              <a:rPr lang="en-US" sz="3000" dirty="0"/>
              <a:t>Further Literature on transoral approach as a treatment modality of C1 masses would be important for advancement of treatment techniques</a:t>
            </a:r>
            <a:endParaRPr lang="en-US" sz="3000" dirty="0">
              <a:ea typeface="Calibri"/>
              <a:cs typeface="Calibri"/>
            </a:endParaRPr>
          </a:p>
          <a:p>
            <a:pPr algn="just"/>
            <a:r>
              <a:rPr lang="en-US" sz="3000" dirty="0"/>
              <a:t>Clinical</a:t>
            </a:r>
            <a:r>
              <a:rPr lang="en-US" sz="3000" b="0" i="0" dirty="0">
                <a:effectLst/>
              </a:rPr>
              <a:t> follow up is important part of the patient recovery.</a:t>
            </a:r>
            <a:endParaRPr lang="en-US" sz="3000" b="0" i="0" dirty="0">
              <a:effectLst/>
              <a:ea typeface="Calibri"/>
              <a:cs typeface="Calibri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2514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7634A097-A4E2-6049-8B7D-BEDCF0E33AEE}"/>
              </a:ext>
            </a:extLst>
          </p:cNvPr>
          <p:cNvSpPr txBox="1"/>
          <p:nvPr/>
        </p:nvSpPr>
        <p:spPr>
          <a:xfrm>
            <a:off x="504114" y="1318149"/>
            <a:ext cx="11468100" cy="425757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dirty="0" smtClean="0"/>
              <a:t>[1] </a:t>
            </a:r>
            <a:r>
              <a:rPr lang="en-US" dirty="0" err="1" smtClean="0"/>
              <a:t>Cianfoni</a:t>
            </a:r>
            <a:r>
              <a:rPr lang="en-US" dirty="0"/>
              <a:t> A, </a:t>
            </a:r>
            <a:r>
              <a:rPr lang="en-US" dirty="0" err="1"/>
              <a:t>Distefano</a:t>
            </a:r>
            <a:r>
              <a:rPr lang="en-US" dirty="0"/>
              <a:t> D, Chin SH, Varma AK, </a:t>
            </a:r>
            <a:r>
              <a:rPr lang="en-US" dirty="0" err="1"/>
              <a:t>Rumboldt</a:t>
            </a:r>
            <a:r>
              <a:rPr lang="en-US" dirty="0"/>
              <a:t> Z, </a:t>
            </a:r>
            <a:r>
              <a:rPr lang="en-US" dirty="0" err="1"/>
              <a:t>Bonaldi</a:t>
            </a:r>
            <a:r>
              <a:rPr lang="en-US" dirty="0"/>
              <a:t> G. Percutaneous cement augmentation of a lytic lesion of C1 via posterolateral approach under CT guidance. Spine J. 2012 Jun;12(6):500-6. </a:t>
            </a:r>
            <a:r>
              <a:rPr lang="en-US" dirty="0" err="1"/>
              <a:t>doi</a:t>
            </a:r>
            <a:r>
              <a:rPr lang="en-US" dirty="0"/>
              <a:t>: 10.1016/j.spinee.2012.05.012. </a:t>
            </a:r>
            <a:r>
              <a:rPr lang="en-US" dirty="0" err="1"/>
              <a:t>Epub</a:t>
            </a:r>
            <a:r>
              <a:rPr lang="en-US" dirty="0"/>
              <a:t> 2012 Jun 13. PMID: 22698998.​</a:t>
            </a:r>
          </a:p>
          <a:p>
            <a:r>
              <a:rPr lang="en-US" dirty="0" smtClean="0"/>
              <a:t>[2] </a:t>
            </a:r>
            <a:r>
              <a:rPr lang="en-US" dirty="0" err="1" smtClean="0"/>
              <a:t>Gemmete</a:t>
            </a:r>
            <a:r>
              <a:rPr lang="en-US" dirty="0"/>
              <a:t> JJ. Is an Intact Posterior Vertebral Body Cortex Protective for Percutaneous Ablation? AJNR Am J </a:t>
            </a:r>
            <a:r>
              <a:rPr lang="en-US" dirty="0" err="1"/>
              <a:t>Neuroradiol</a:t>
            </a:r>
            <a:r>
              <a:rPr lang="en-US" dirty="0"/>
              <a:t>. 2017 Aug;38(8):1660-1661. </a:t>
            </a:r>
            <a:r>
              <a:rPr lang="en-US" dirty="0" err="1"/>
              <a:t>doi</a:t>
            </a:r>
            <a:r>
              <a:rPr lang="en-US" dirty="0"/>
              <a:t>: 10.3174/ajnr.A5235. </a:t>
            </a:r>
            <a:r>
              <a:rPr lang="en-US" dirty="0" err="1"/>
              <a:t>Epub</a:t>
            </a:r>
            <a:r>
              <a:rPr lang="en-US" dirty="0"/>
              <a:t> 2017 Jun 1. PMID: 28572151; PMCID: PMC7960438.​</a:t>
            </a:r>
          </a:p>
          <a:p>
            <a:r>
              <a:rPr lang="en-US" dirty="0" smtClean="0"/>
              <a:t>[3] </a:t>
            </a:r>
            <a:r>
              <a:rPr lang="en-US" dirty="0" err="1" smtClean="0"/>
              <a:t>Golusiński</a:t>
            </a:r>
            <a:r>
              <a:rPr lang="en-US" dirty="0"/>
              <a:t> W. Functional Organ Preservation Surgery in Head and Neck Cancer: </a:t>
            </a:r>
            <a:r>
              <a:rPr lang="en-US" dirty="0" err="1"/>
              <a:t>Transoral</a:t>
            </a:r>
            <a:r>
              <a:rPr lang="en-US" dirty="0"/>
              <a:t> Robotic Surgery and Beyond. Front </a:t>
            </a:r>
            <a:r>
              <a:rPr lang="en-US" dirty="0" err="1"/>
              <a:t>Oncol</a:t>
            </a:r>
            <a:r>
              <a:rPr lang="en-US" dirty="0"/>
              <a:t>. 2019 Apr 17;9:293. </a:t>
            </a:r>
            <a:r>
              <a:rPr lang="en-US" dirty="0" err="1"/>
              <a:t>doi</a:t>
            </a:r>
            <a:r>
              <a:rPr lang="en-US" dirty="0"/>
              <a:t>: 10.3389/fonc.2019.00293. PMID: 31058091; PMCID: PMC6479210.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endParaRPr lang="en-US" sz="2200" b="0" i="0" dirty="0">
              <a:effectLst/>
              <a:ea typeface="Calibri"/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200" dirty="0">
              <a:ea typeface="Calibri"/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200" dirty="0">
              <a:latin typeface="Calibri" panose="020F0502020204030204"/>
              <a:ea typeface="Calibri"/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200" dirty="0">
              <a:latin typeface="Calibri" panose="020F0502020204030204"/>
              <a:ea typeface="Calibri"/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200" dirty="0">
              <a:latin typeface="Calibri"/>
              <a:ea typeface="Calibri Light" panose="020F0302020204030204"/>
              <a:cs typeface="Calibri Light" panose="020F0302020204030204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9A87D25A-9891-2F4B-A397-E8487822E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10" y="-134075"/>
            <a:ext cx="11468100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6600" dirty="0">
                <a:solidFill>
                  <a:schemeClr val="tx2"/>
                </a:solidFill>
              </a:rPr>
              <a:t>References:</a:t>
            </a:r>
          </a:p>
        </p:txBody>
      </p:sp>
    </p:spTree>
    <p:extLst>
      <p:ext uri="{BB962C8B-B14F-4D97-AF65-F5344CB8AC3E}">
        <p14:creationId xmlns:p14="http://schemas.microsoft.com/office/powerpoint/2010/main" val="28229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3B9F4-FCD0-4E7A-B333-A2F9E2A1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301" y="-74399"/>
            <a:ext cx="9873087" cy="1166537"/>
          </a:xfrm>
        </p:spPr>
        <p:txBody>
          <a:bodyPr anchor="b">
            <a:normAutofit/>
          </a:bodyPr>
          <a:lstStyle/>
          <a:p>
            <a:pPr algn="ctr"/>
            <a:r>
              <a:rPr lang="en-US" sz="6600" dirty="0">
                <a:solidFill>
                  <a:schemeClr val="tx2"/>
                </a:solidFill>
              </a:rPr>
              <a:t>Clinical History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7F89D-535B-47B3-96F8-3B2EDA8AD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82" y="1243556"/>
            <a:ext cx="11609523" cy="49732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000" dirty="0"/>
              <a:t>47 Year Old male with a previous medical history of acute lymphoblastic leukemia status post bone marrow transplant/chemotherapy, hypertension and congestive heart failure presented following a motor vehicle collision and was found to have a C1 Lytic Lesion on imaging. </a:t>
            </a:r>
          </a:p>
          <a:p>
            <a:pPr marL="457200" indent="-457200">
              <a:buFont typeface="Arial"/>
              <a:buChar char="•"/>
            </a:pPr>
            <a:r>
              <a:rPr lang="en-US" sz="3000" dirty="0"/>
              <a:t>He experienced severe pain at the base of his skull since the accident, most likely attributed to the accident.</a:t>
            </a:r>
            <a:endParaRPr lang="en-US" sz="3000" dirty="0">
              <a:ea typeface="Calibri"/>
              <a:cs typeface="Calibri"/>
            </a:endParaRPr>
          </a:p>
          <a:p>
            <a:pPr marL="0" marR="0" indent="0">
              <a:spcAft>
                <a:spcPts val="0"/>
              </a:spcAft>
              <a:buNone/>
            </a:pPr>
            <a:endParaRPr lang="en-US" sz="30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621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3B9F4-FCD0-4E7A-B333-A2F9E2A1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301" y="-74399"/>
            <a:ext cx="9873087" cy="1166537"/>
          </a:xfrm>
        </p:spPr>
        <p:txBody>
          <a:bodyPr anchor="b">
            <a:normAutofit/>
          </a:bodyPr>
          <a:lstStyle/>
          <a:p>
            <a:pPr algn="ctr"/>
            <a:r>
              <a:rPr lang="en-US" sz="6600" dirty="0">
                <a:solidFill>
                  <a:schemeClr val="tx2"/>
                </a:solidFill>
              </a:rPr>
              <a:t>Clinical History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7F89D-535B-47B3-96F8-3B2EDA8AD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82" y="1243556"/>
            <a:ext cx="11609523" cy="49732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/>
            <a:r>
              <a:rPr lang="en-US" sz="3000" dirty="0">
                <a:solidFill>
                  <a:srgbClr val="000000"/>
                </a:solidFill>
              </a:rPr>
              <a:t>Patient also began having episodes of daily dizzy spells following the accident, lasting several minutes with associated nausea. The episodes were spontaneous or associated with head movement, having 12-24 episodes daily. Patient denied associated syncope.</a:t>
            </a:r>
            <a:endParaRPr lang="en-US" sz="30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457200" indent="-457200"/>
            <a:r>
              <a:rPr lang="en-US" sz="3000" dirty="0">
                <a:solidFill>
                  <a:srgbClr val="000000"/>
                </a:solidFill>
              </a:rPr>
              <a:t>Initial CT without Contrast showed a well-circumscribed round lesion with ground-glass attenuation in the left lateral mass of C1, measuring 1.3 cm x 1.0 cm x 1.0 cm.</a:t>
            </a:r>
            <a:endParaRPr lang="en-US" sz="3000" dirty="0"/>
          </a:p>
          <a:p>
            <a:pPr marL="0">
              <a:spcBef>
                <a:spcPts val="0"/>
              </a:spcBef>
            </a:pPr>
            <a:endParaRPr lang="en-US" sz="30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2708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3B9F4-FCD0-4E7A-B333-A2F9E2A1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301" y="-74399"/>
            <a:ext cx="9873087" cy="1166537"/>
          </a:xfrm>
        </p:spPr>
        <p:txBody>
          <a:bodyPr anchor="b">
            <a:normAutofit/>
          </a:bodyPr>
          <a:lstStyle/>
          <a:p>
            <a:pPr algn="ctr"/>
            <a:r>
              <a:rPr lang="en-US" sz="6600" dirty="0">
                <a:solidFill>
                  <a:schemeClr val="tx2"/>
                </a:solidFill>
              </a:rPr>
              <a:t>Clinical History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7F89D-535B-47B3-96F8-3B2EDA8AD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082" y="1243556"/>
            <a:ext cx="11609523" cy="49732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/>
            <a:r>
              <a:rPr lang="en-US" sz="3000" dirty="0">
                <a:ea typeface="Calibri"/>
                <a:cs typeface="Calibri"/>
              </a:rPr>
              <a:t>Follow up MRI 1 month after initial CT showed an increase in size of the lesion to 1.7 x 1.3 x 1.4 cm in AP.</a:t>
            </a:r>
            <a:endParaRPr lang="en-US" sz="3000" dirty="0"/>
          </a:p>
          <a:p>
            <a:pPr marL="457200" indent="-457200"/>
            <a:r>
              <a:rPr lang="en-US" sz="3000" dirty="0">
                <a:ea typeface="Calibri"/>
                <a:cs typeface="Calibri"/>
              </a:rPr>
              <a:t>Follow up MRI 6 months onwards showed unchanged size in the peripherally sclerotic lesion in the left lateral mass of C1.</a:t>
            </a:r>
            <a:endParaRPr lang="en-US" sz="3000" dirty="0"/>
          </a:p>
          <a:p>
            <a:pPr marL="457200" indent="-457200"/>
            <a:r>
              <a:rPr lang="en-US" sz="3000" dirty="0">
                <a:ea typeface="Calibri"/>
                <a:cs typeface="Calibri"/>
              </a:rPr>
              <a:t>Suspected Diagnosis was Osteoid Osteoma.</a:t>
            </a:r>
          </a:p>
          <a:p>
            <a:pPr marL="457200" indent="-457200"/>
            <a:endParaRPr lang="en-US" sz="3000" dirty="0">
              <a:ea typeface="Calibri"/>
              <a:cs typeface="Calibri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5298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3B9F4-FCD0-4E7A-B333-A2F9E2A1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633" y="49442"/>
            <a:ext cx="5499168" cy="1056979"/>
          </a:xfrm>
        </p:spPr>
        <p:txBody>
          <a:bodyPr anchor="b">
            <a:normAutofit/>
          </a:bodyPr>
          <a:lstStyle/>
          <a:p>
            <a:pPr algn="ctr"/>
            <a:r>
              <a:rPr lang="en-US" sz="6600" dirty="0">
                <a:solidFill>
                  <a:schemeClr val="tx2"/>
                </a:solidFill>
              </a:rPr>
              <a:t>Initial Imaging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07FE89F-7C19-4CB1-84A7-053F40D77BE0}"/>
              </a:ext>
            </a:extLst>
          </p:cNvPr>
          <p:cNvCxnSpPr>
            <a:cxnSpLocks/>
          </p:cNvCxnSpPr>
          <p:nvPr/>
        </p:nvCxnSpPr>
        <p:spPr>
          <a:xfrm flipH="1" flipV="1">
            <a:off x="5378215" y="4303705"/>
            <a:ext cx="679981" cy="2114696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C80933E-83F3-B048-BE87-80736CA6D7E4}"/>
              </a:ext>
            </a:extLst>
          </p:cNvPr>
          <p:cNvCxnSpPr>
            <a:cxnSpLocks/>
          </p:cNvCxnSpPr>
          <p:nvPr/>
        </p:nvCxnSpPr>
        <p:spPr>
          <a:xfrm flipV="1">
            <a:off x="4007864" y="2071935"/>
            <a:ext cx="1006795" cy="1570433"/>
          </a:xfrm>
          <a:prstGeom prst="line">
            <a:avLst/>
          </a:prstGeom>
          <a:ln w="38100"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B393428-8489-8A48-A881-C29DBF5C1FB5}"/>
              </a:ext>
            </a:extLst>
          </p:cNvPr>
          <p:cNvSpPr txBox="1"/>
          <p:nvPr/>
        </p:nvSpPr>
        <p:spPr>
          <a:xfrm>
            <a:off x="6155217" y="5231799"/>
            <a:ext cx="2072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chemeClr val="bg1"/>
                </a:solidFill>
              </a:rPr>
              <a:t>Axial In/out</a:t>
            </a:r>
          </a:p>
        </p:txBody>
      </p:sp>
      <p:pic>
        <p:nvPicPr>
          <p:cNvPr id="4" name="Picture 3" descr="A close-up of a ct scan&#10;&#10;Description automatically generated">
            <a:extLst>
              <a:ext uri="{FF2B5EF4-FFF2-40B4-BE49-F238E27FC236}">
                <a16:creationId xmlns:a16="http://schemas.microsoft.com/office/drawing/2014/main" id="{2509066F-4BBD-D3A0-E222-D911630BC7BD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l="41590" t="34710" r="36688" b="42192"/>
          <a:stretch/>
        </p:blipFill>
        <p:spPr>
          <a:xfrm>
            <a:off x="548640" y="1645920"/>
            <a:ext cx="3386013" cy="2379822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A031EEB-4BB0-A666-911F-6FBD799B9E07}"/>
              </a:ext>
            </a:extLst>
          </p:cNvPr>
          <p:cNvSpPr txBox="1"/>
          <p:nvPr/>
        </p:nvSpPr>
        <p:spPr>
          <a:xfrm>
            <a:off x="299002" y="4085878"/>
            <a:ext cx="387047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ea typeface="Calibri"/>
                <a:cs typeface="Calibri"/>
              </a:rPr>
              <a:t>Figure 1.A</a:t>
            </a:r>
            <a:endParaRPr lang="en-US" dirty="0"/>
          </a:p>
        </p:txBody>
      </p:sp>
      <p:pic>
        <p:nvPicPr>
          <p:cNvPr id="6" name="Picture 5" descr="A close-up of a ct scan&#10;&#10;Description automatically generated">
            <a:extLst>
              <a:ext uri="{FF2B5EF4-FFF2-40B4-BE49-F238E27FC236}">
                <a16:creationId xmlns:a16="http://schemas.microsoft.com/office/drawing/2014/main" id="{7A5A6C83-F2BE-A43A-88B2-79FC1F8C5156}"/>
              </a:ext>
            </a:extLst>
          </p:cNvPr>
          <p:cNvPicPr>
            <a:picLocks/>
          </p:cNvPicPr>
          <p:nvPr/>
        </p:nvPicPr>
        <p:blipFill rotWithShape="1">
          <a:blip r:embed="rId4"/>
          <a:srcRect l="43773" t="37715" r="36856" b="41502"/>
          <a:stretch/>
        </p:blipFill>
        <p:spPr>
          <a:xfrm>
            <a:off x="4445785" y="1645920"/>
            <a:ext cx="3383280" cy="2377440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 descr="A close-up of an x-ray&#10;&#10;Description automatically generated">
            <a:extLst>
              <a:ext uri="{FF2B5EF4-FFF2-40B4-BE49-F238E27FC236}">
                <a16:creationId xmlns:a16="http://schemas.microsoft.com/office/drawing/2014/main" id="{0BDB2F19-16AA-FC1B-DB20-DF18E33C3C88}"/>
              </a:ext>
            </a:extLst>
          </p:cNvPr>
          <p:cNvPicPr>
            <a:picLocks/>
          </p:cNvPicPr>
          <p:nvPr/>
        </p:nvPicPr>
        <p:blipFill rotWithShape="1">
          <a:blip r:embed="rId5"/>
          <a:srcRect l="75" t="7367" r="17618" b="12542"/>
          <a:stretch/>
        </p:blipFill>
        <p:spPr>
          <a:xfrm>
            <a:off x="8421108" y="1645920"/>
            <a:ext cx="3383280" cy="2377440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CEEB79D-AD2A-CF3B-3E2A-4C9709573181}"/>
              </a:ext>
            </a:extLst>
          </p:cNvPr>
          <p:cNvSpPr txBox="1"/>
          <p:nvPr/>
        </p:nvSpPr>
        <p:spPr>
          <a:xfrm>
            <a:off x="5497606" y="408566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Figure 1.B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127465-6E1B-30EA-3A46-3E9CE818535F}"/>
              </a:ext>
            </a:extLst>
          </p:cNvPr>
          <p:cNvSpPr txBox="1"/>
          <p:nvPr/>
        </p:nvSpPr>
        <p:spPr>
          <a:xfrm>
            <a:off x="9453282" y="410807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Figure 1.C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00A01B-6CE6-0711-8EB3-5F0414979699}"/>
              </a:ext>
            </a:extLst>
          </p:cNvPr>
          <p:cNvSpPr txBox="1"/>
          <p:nvPr/>
        </p:nvSpPr>
        <p:spPr>
          <a:xfrm>
            <a:off x="358410" y="4477548"/>
            <a:ext cx="11472581" cy="23581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cs typeface="Calibri"/>
              </a:rPr>
              <a:t>Figure 1:</a:t>
            </a:r>
          </a:p>
          <a:p>
            <a:pPr marL="285750" indent="-457200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cs typeface="Calibri"/>
              </a:rPr>
              <a:t>A) Axial image of lytic lesion in the left lateral mass of C1. </a:t>
            </a:r>
          </a:p>
          <a:p>
            <a:pPr marL="285750" indent="-457200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cs typeface="Calibri"/>
              </a:rPr>
              <a:t>B) Axial fused CT/bone scan demonstrating marked tracer uptake in the lesion. </a:t>
            </a:r>
          </a:p>
          <a:p>
            <a:pPr marL="285750" indent="-457200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cs typeface="Calibri"/>
              </a:rPr>
              <a:t>C ) Axial computed tomographic angiographic image demonstrating robust arterial and venous structures prohibiting posterolateral access.</a:t>
            </a:r>
          </a:p>
          <a:p>
            <a:pPr indent="-285750">
              <a:lnSpc>
                <a:spcPct val="90000"/>
              </a:lnSpc>
              <a:buFont typeface="Arial"/>
              <a:buChar char="•"/>
            </a:pPr>
            <a:endParaRPr lang="en-US" sz="2400" dirty="0">
              <a:cs typeface="Calibri"/>
            </a:endParaRPr>
          </a:p>
          <a:p>
            <a:pPr algn="l"/>
            <a:endParaRPr lang="en-US" sz="1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218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329D2AA3-17A4-4CED-9B9B-A0D8FDF6B67D}"/>
              </a:ext>
            </a:extLst>
          </p:cNvPr>
          <p:cNvSpPr txBox="1">
            <a:spLocks/>
          </p:cNvSpPr>
          <p:nvPr/>
        </p:nvSpPr>
        <p:spPr>
          <a:xfrm>
            <a:off x="1178919" y="-264224"/>
            <a:ext cx="983354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solidFill>
                  <a:schemeClr val="tx2"/>
                </a:solidFill>
              </a:rPr>
              <a:t>Clinical Decision Making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FD322AA-F85F-A840-BA7C-BDCD5EA57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317" y="1137048"/>
            <a:ext cx="11610753" cy="53219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Patient was initially started on conservative management including Ice, over the counter analgesics, and physical therapy.</a:t>
            </a:r>
          </a:p>
          <a:p>
            <a:pPr marL="457200" indent="-457200"/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Expanding size of lesion was worrisome and prompted further management.</a:t>
            </a:r>
          </a:p>
          <a:p>
            <a:pPr marL="457200" indent="-457200"/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Orthopedic referred to neurointerventional radiology for potential procedure related to the lesion.</a:t>
            </a:r>
          </a:p>
          <a:p>
            <a:pPr marL="457200" indent="-457200"/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Due to location of lesion, the decision was made to do concurrent biopsy and radiofrequency </a:t>
            </a:r>
            <a:r>
              <a:rPr lang="en-US" sz="3000" dirty="0" smtClean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ablation (RFA).</a:t>
            </a:r>
            <a:endParaRPr lang="en-US" sz="3000" dirty="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pPr algn="just"/>
            <a:endParaRPr lang="en-US" sz="3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9861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329D2AA3-17A4-4CED-9B9B-A0D8FDF6B67D}"/>
              </a:ext>
            </a:extLst>
          </p:cNvPr>
          <p:cNvSpPr txBox="1">
            <a:spLocks/>
          </p:cNvSpPr>
          <p:nvPr/>
        </p:nvSpPr>
        <p:spPr>
          <a:xfrm>
            <a:off x="1178919" y="-264224"/>
            <a:ext cx="983354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solidFill>
                  <a:schemeClr val="tx2"/>
                </a:solidFill>
              </a:rPr>
              <a:t>Clinical Decision Making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FD322AA-F85F-A840-BA7C-BDCD5EA57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317" y="1137048"/>
            <a:ext cx="11610753" cy="53219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Posterior approach was not possible due to proximity of the vertebral artery and vascular structures.</a:t>
            </a:r>
            <a:endParaRPr lang="en-US" sz="300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pPr marL="457200" indent="-457200"/>
            <a:r>
              <a:rPr lang="en-US" sz="3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The decision was made to proceed with a transoral approach with recommendation for cement augmentation following ablation due to thinning of the cortex along the superior margin of the lesion, in contact with the occipital condyle.</a:t>
            </a:r>
            <a:endParaRPr lang="en-US" sz="300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pPr algn="just"/>
            <a:endParaRPr lang="en-US" sz="3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2429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329D2AA3-17A4-4CED-9B9B-A0D8FDF6B67D}"/>
              </a:ext>
            </a:extLst>
          </p:cNvPr>
          <p:cNvSpPr txBox="1">
            <a:spLocks/>
          </p:cNvSpPr>
          <p:nvPr/>
        </p:nvSpPr>
        <p:spPr>
          <a:xfrm>
            <a:off x="1178919" y="-264224"/>
            <a:ext cx="983354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solidFill>
                  <a:schemeClr val="tx2"/>
                </a:solidFill>
              </a:rPr>
              <a:t>Procedure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FD322AA-F85F-A840-BA7C-BDCD5EA57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317" y="1137048"/>
            <a:ext cx="11610753" cy="53219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 algn="just">
              <a:buFont typeface="Arial,Sans-Serif" panose="020B0604020202020204" pitchFamily="34" charset="0"/>
            </a:pPr>
            <a:r>
              <a:rPr lang="en-US" sz="3000" dirty="0"/>
              <a:t>The procedure, indication, risks, complications and alternatives were discussed with the patient.</a:t>
            </a:r>
            <a:endParaRPr lang="en-US" dirty="0"/>
          </a:p>
          <a:p>
            <a:pPr marL="457200" indent="-457200" algn="just">
              <a:buFont typeface="Arial,Sans-Serif" panose="020B0604020202020204" pitchFamily="34" charset="0"/>
            </a:pPr>
            <a:r>
              <a:rPr lang="en-US" sz="3000" dirty="0"/>
              <a:t>Risks included infection, bleeding, vascular injury, stroke, need for emergent surgery, coma and death.</a:t>
            </a:r>
            <a:endParaRPr lang="en-US" dirty="0"/>
          </a:p>
          <a:p>
            <a:pPr marL="457200" indent="-457200" algn="just">
              <a:buFont typeface="Arial,Sans-Serif" panose="020B0604020202020204" pitchFamily="34" charset="0"/>
            </a:pPr>
            <a:r>
              <a:rPr lang="en-US" sz="3000" dirty="0"/>
              <a:t>Procedure was performed under general anesthesia.</a:t>
            </a:r>
            <a:endParaRPr lang="en-US" sz="3000" dirty="0">
              <a:ea typeface="Calibri"/>
              <a:cs typeface="Calibri"/>
            </a:endParaRPr>
          </a:p>
          <a:p>
            <a:pPr marL="457200" indent="-457200" algn="just">
              <a:buFont typeface="Arial,Sans-Serif" panose="020B0604020202020204" pitchFamily="34" charset="0"/>
            </a:pPr>
            <a:r>
              <a:rPr lang="en-US" sz="3000" dirty="0"/>
              <a:t>Trocar was advanced into left C1 mass, and biopsy was performed.</a:t>
            </a:r>
            <a:endParaRPr lang="en-US" dirty="0"/>
          </a:p>
          <a:p>
            <a:pPr marL="457200" indent="-457200" algn="just">
              <a:buFont typeface="Arial,Sans-Serif" panose="020B0604020202020204" pitchFamily="34" charset="0"/>
            </a:pPr>
            <a:r>
              <a:rPr lang="en-US" sz="3000" dirty="0"/>
              <a:t>Next, ablation probe was advanced into lesion and radiofrequency ablation was performed for 4 minutes.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634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329D2AA3-17A4-4CED-9B9B-A0D8FDF6B67D}"/>
              </a:ext>
            </a:extLst>
          </p:cNvPr>
          <p:cNvSpPr txBox="1">
            <a:spLocks/>
          </p:cNvSpPr>
          <p:nvPr/>
        </p:nvSpPr>
        <p:spPr>
          <a:xfrm>
            <a:off x="1178919" y="-264224"/>
            <a:ext cx="983354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solidFill>
                  <a:schemeClr val="tx2"/>
                </a:solidFill>
              </a:rPr>
              <a:t>Procedure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FD322AA-F85F-A840-BA7C-BDCD5EA57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317" y="1137048"/>
            <a:ext cx="11610753" cy="53219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 algn="just"/>
            <a:r>
              <a:rPr lang="en-US" sz="3000" dirty="0">
                <a:ea typeface="+mn-lt"/>
                <a:cs typeface="+mn-lt"/>
              </a:rPr>
              <a:t>Probe was replaced with a kyphoplasty stylet to attempt cement augmentation, however significant resistance was faced when injecting </a:t>
            </a:r>
            <a:r>
              <a:rPr lang="en-US" sz="3000" dirty="0" err="1">
                <a:ea typeface="+mn-lt"/>
                <a:cs typeface="+mn-lt"/>
              </a:rPr>
              <a:t>methylmethacrylate</a:t>
            </a:r>
            <a:r>
              <a:rPr lang="en-US" sz="3000" dirty="0">
                <a:ea typeface="+mn-lt"/>
                <a:cs typeface="+mn-lt"/>
              </a:rPr>
              <a:t>. </a:t>
            </a:r>
            <a:endParaRPr lang="en-US" dirty="0">
              <a:ea typeface="+mn-lt"/>
              <a:cs typeface="+mn-lt"/>
            </a:endParaRPr>
          </a:p>
          <a:p>
            <a:pPr marL="457200" indent="-457200" algn="just"/>
            <a:r>
              <a:rPr lang="en-US" sz="3000" dirty="0">
                <a:ea typeface="+mn-lt"/>
                <a:cs typeface="+mn-lt"/>
              </a:rPr>
              <a:t>CT showed appropriate positioning, raising suspicion for premature polymerization, requiring ENT consult to remove stylet. </a:t>
            </a:r>
            <a:endParaRPr lang="en-US" dirty="0">
              <a:ea typeface="+mn-lt"/>
              <a:cs typeface="+mn-lt"/>
            </a:endParaRPr>
          </a:p>
          <a:p>
            <a:pPr marL="457200" indent="-457200" algn="just"/>
            <a:r>
              <a:rPr lang="en-US" sz="3000" dirty="0">
                <a:ea typeface="+mn-lt"/>
                <a:cs typeface="+mn-lt"/>
              </a:rPr>
              <a:t>Patient was extubated, recovered and discharged in good neurological condition. </a:t>
            </a:r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3977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O COM EV" id="{760D2BA4-DFBE-1E42-AB5E-0D6935B31A87}" vid="{7822087E-2B65-3849-A660-9A1C077D68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762</TotalTime>
  <Words>1219</Words>
  <Application>Microsoft Office PowerPoint</Application>
  <PresentationFormat>Widescreen</PresentationFormat>
  <Paragraphs>111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Arial,Sans-Serif</vt:lpstr>
      <vt:lpstr>Calibri</vt:lpstr>
      <vt:lpstr>Calibri Light</vt:lpstr>
      <vt:lpstr>Segoe UI</vt:lpstr>
      <vt:lpstr>Office Theme</vt:lpstr>
      <vt:lpstr>Case of the month</vt:lpstr>
      <vt:lpstr>Clinical History</vt:lpstr>
      <vt:lpstr>Clinical History</vt:lpstr>
      <vt:lpstr>Clinical History</vt:lpstr>
      <vt:lpstr>Initial Imaging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Educational Info</vt:lpstr>
      <vt:lpstr>Educational Info</vt:lpstr>
      <vt:lpstr>References: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of the month</dc:title>
  <dc:creator>Husam Khudari</dc:creator>
  <cp:lastModifiedBy>El Khudari, Husameddin</cp:lastModifiedBy>
  <cp:revision>528</cp:revision>
  <dcterms:created xsi:type="dcterms:W3CDTF">2023-04-17T15:34:03Z</dcterms:created>
  <dcterms:modified xsi:type="dcterms:W3CDTF">2024-07-10T21:43:34Z</dcterms:modified>
</cp:coreProperties>
</file>